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3" r:id="rId12"/>
    <p:sldId id="271" r:id="rId13"/>
    <p:sldId id="270" r:id="rId14"/>
    <p:sldId id="266" r:id="rId15"/>
    <p:sldId id="268" r:id="rId16"/>
    <p:sldId id="272" r:id="rId17"/>
    <p:sldId id="274" r:id="rId18"/>
    <p:sldId id="275" r:id="rId19"/>
    <p:sldId id="276" r:id="rId20"/>
    <p:sldId id="280" r:id="rId21"/>
    <p:sldId id="281" r:id="rId22"/>
    <p:sldId id="282" r:id="rId23"/>
    <p:sldId id="279" r:id="rId24"/>
    <p:sldId id="278" r:id="rId25"/>
    <p:sldId id="27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1"/>
    <p:restoredTop sz="94697"/>
  </p:normalViewPr>
  <p:slideViewPr>
    <p:cSldViewPr snapToGrid="0" snapToObjects="1">
      <p:cViewPr varScale="1">
        <p:scale>
          <a:sx n="71" d="100"/>
          <a:sy n="71" d="100"/>
        </p:scale>
        <p:origin x="176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'Total Rate of Return'!$B$1</c:f>
              <c:strCache>
                <c:ptCount val="1"/>
                <c:pt idx="0">
                  <c:v>Total Rate of Return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'Total Rate of Return'!$A$2:$A$993</c:f>
              <c:numCache>
                <c:formatCode>General</c:formatCode>
                <c:ptCount val="992"/>
                <c:pt idx="0">
                  <c:v>1922</c:v>
                </c:pt>
                <c:pt idx="1">
                  <c:v>1930</c:v>
                </c:pt>
                <c:pt idx="2">
                  <c:v>1940</c:v>
                </c:pt>
                <c:pt idx="3">
                  <c:v>1950</c:v>
                </c:pt>
                <c:pt idx="4">
                  <c:v>1960</c:v>
                </c:pt>
                <c:pt idx="5">
                  <c:v>1971</c:v>
                </c:pt>
                <c:pt idx="6">
                  <c:v>1972</c:v>
                </c:pt>
                <c:pt idx="7">
                  <c:v>1973</c:v>
                </c:pt>
                <c:pt idx="8">
                  <c:v>1974</c:v>
                </c:pt>
                <c:pt idx="9">
                  <c:v>1975</c:v>
                </c:pt>
                <c:pt idx="10">
                  <c:v>1976</c:v>
                </c:pt>
                <c:pt idx="11">
                  <c:v>1977</c:v>
                </c:pt>
                <c:pt idx="12">
                  <c:v>1980</c:v>
                </c:pt>
                <c:pt idx="13">
                  <c:v>1981</c:v>
                </c:pt>
                <c:pt idx="14">
                  <c:v>1982</c:v>
                </c:pt>
                <c:pt idx="15">
                  <c:v>1983</c:v>
                </c:pt>
              </c:numCache>
            </c:numRef>
          </c:xVal>
          <c:yVal>
            <c:numRef>
              <c:f>'Total Rate of Return'!$B$2:$B$993</c:f>
              <c:numCache>
                <c:formatCode>0.00%</c:formatCode>
                <c:ptCount val="992"/>
                <c:pt idx="0">
                  <c:v>7.4999999999999997E-2</c:v>
                </c:pt>
                <c:pt idx="1">
                  <c:v>7.4999999999999997E-2</c:v>
                </c:pt>
                <c:pt idx="2">
                  <c:v>7.4999999999999997E-2</c:v>
                </c:pt>
                <c:pt idx="3">
                  <c:v>7.4999999999999997E-2</c:v>
                </c:pt>
                <c:pt idx="4">
                  <c:v>7.4999999999999997E-2</c:v>
                </c:pt>
                <c:pt idx="5">
                  <c:v>7.4999999999999997E-2</c:v>
                </c:pt>
                <c:pt idx="6">
                  <c:v>7.0699999999999999E-2</c:v>
                </c:pt>
                <c:pt idx="7">
                  <c:v>7.0699999999999999E-2</c:v>
                </c:pt>
                <c:pt idx="8">
                  <c:v>7.0699999999999999E-2</c:v>
                </c:pt>
                <c:pt idx="9">
                  <c:v>8.3299999999999999E-2</c:v>
                </c:pt>
                <c:pt idx="10">
                  <c:v>8.3299999999999999E-2</c:v>
                </c:pt>
                <c:pt idx="11">
                  <c:v>8.3299999999999999E-2</c:v>
                </c:pt>
                <c:pt idx="12">
                  <c:v>8.3299999999999999E-2</c:v>
                </c:pt>
                <c:pt idx="13">
                  <c:v>9.7799999999999998E-2</c:v>
                </c:pt>
                <c:pt idx="14">
                  <c:v>9.7799999999999998E-2</c:v>
                </c:pt>
                <c:pt idx="15">
                  <c:v>9.1300000000000006E-2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712-0447-ADFD-325CF0BB09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7001952"/>
        <c:axId val="137671296"/>
      </c:scatterChart>
      <c:valAx>
        <c:axId val="177001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671296"/>
        <c:crosses val="autoZero"/>
        <c:crossBetween val="midCat"/>
      </c:valAx>
      <c:valAx>
        <c:axId val="137671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0019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'Avg. Bill Prices'!$B$1</c:f>
              <c:strCache>
                <c:ptCount val="1"/>
                <c:pt idx="0">
                  <c:v>Avg. Bill for 250 KWH</c:v>
                </c:pt>
              </c:strCache>
            </c:strRef>
          </c:tx>
          <c:spPr>
            <a:ln w="952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1">
                      <a:tint val="98000"/>
                      <a:satMod val="110000"/>
                      <a:lumMod val="104000"/>
                    </a:schemeClr>
                  </a:gs>
                  <a:gs pos="69000">
                    <a:schemeClr val="accent1">
                      <a:shade val="88000"/>
                      <a:satMod val="130000"/>
                      <a:lumMod val="92000"/>
                    </a:schemeClr>
                  </a:gs>
                  <a:gs pos="100000">
                    <a:schemeClr val="accent1">
                      <a:shade val="78000"/>
                      <a:satMod val="130000"/>
                      <a:lumMod val="92000"/>
                    </a:schemeClr>
                  </a:gs>
                </a:gsLst>
                <a:lin ang="5400000" scaled="0"/>
              </a:gra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xVal>
            <c:numRef>
              <c:f>'Avg. Bill Prices'!$A$2:$A$1001</c:f>
              <c:numCache>
                <c:formatCode>General</c:formatCode>
                <c:ptCount val="1000"/>
                <c:pt idx="0">
                  <c:v>1945</c:v>
                </c:pt>
                <c:pt idx="1">
                  <c:v>1950</c:v>
                </c:pt>
                <c:pt idx="2">
                  <c:v>1951</c:v>
                </c:pt>
                <c:pt idx="3">
                  <c:v>1952</c:v>
                </c:pt>
                <c:pt idx="4">
                  <c:v>1953</c:v>
                </c:pt>
                <c:pt idx="5">
                  <c:v>1954</c:v>
                </c:pt>
                <c:pt idx="6">
                  <c:v>1955</c:v>
                </c:pt>
                <c:pt idx="7">
                  <c:v>1956</c:v>
                </c:pt>
                <c:pt idx="8">
                  <c:v>1957</c:v>
                </c:pt>
                <c:pt idx="9">
                  <c:v>1958</c:v>
                </c:pt>
                <c:pt idx="10">
                  <c:v>1959</c:v>
                </c:pt>
                <c:pt idx="11">
                  <c:v>1960</c:v>
                </c:pt>
                <c:pt idx="12">
                  <c:v>1961</c:v>
                </c:pt>
                <c:pt idx="13">
                  <c:v>1962</c:v>
                </c:pt>
                <c:pt idx="14">
                  <c:v>1963</c:v>
                </c:pt>
                <c:pt idx="15">
                  <c:v>1964</c:v>
                </c:pt>
                <c:pt idx="16">
                  <c:v>1965</c:v>
                </c:pt>
                <c:pt idx="17">
                  <c:v>1966</c:v>
                </c:pt>
                <c:pt idx="18">
                  <c:v>1967</c:v>
                </c:pt>
                <c:pt idx="19">
                  <c:v>1968</c:v>
                </c:pt>
                <c:pt idx="20">
                  <c:v>1969</c:v>
                </c:pt>
                <c:pt idx="21">
                  <c:v>1970</c:v>
                </c:pt>
                <c:pt idx="22">
                  <c:v>1971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1982</c:v>
                </c:pt>
                <c:pt idx="29">
                  <c:v>1983</c:v>
                </c:pt>
                <c:pt idx="30">
                  <c:v>1984</c:v>
                </c:pt>
                <c:pt idx="31">
                  <c:v>1985</c:v>
                </c:pt>
                <c:pt idx="32">
                  <c:v>1986</c:v>
                </c:pt>
              </c:numCache>
            </c:numRef>
          </c:xVal>
          <c:yVal>
            <c:numRef>
              <c:f>'Avg. Bill Prices'!$B$2:$B$1001</c:f>
              <c:numCache>
                <c:formatCode>"$"#,##0.00_);[Red]\("$"#,##0.00\)</c:formatCode>
                <c:ptCount val="1000"/>
                <c:pt idx="0">
                  <c:v>7.1</c:v>
                </c:pt>
                <c:pt idx="1">
                  <c:v>6.98</c:v>
                </c:pt>
                <c:pt idx="2">
                  <c:v>6.95</c:v>
                </c:pt>
                <c:pt idx="3">
                  <c:v>6.98</c:v>
                </c:pt>
                <c:pt idx="4">
                  <c:v>7.08</c:v>
                </c:pt>
                <c:pt idx="5">
                  <c:v>7.1</c:v>
                </c:pt>
                <c:pt idx="6">
                  <c:v>7.18</c:v>
                </c:pt>
                <c:pt idx="7">
                  <c:v>7.2</c:v>
                </c:pt>
                <c:pt idx="8">
                  <c:v>7.23</c:v>
                </c:pt>
                <c:pt idx="9">
                  <c:v>7.3</c:v>
                </c:pt>
                <c:pt idx="10">
                  <c:v>6.85</c:v>
                </c:pt>
                <c:pt idx="11">
                  <c:v>6.83</c:v>
                </c:pt>
                <c:pt idx="12">
                  <c:v>7.2</c:v>
                </c:pt>
                <c:pt idx="13">
                  <c:v>7.2</c:v>
                </c:pt>
                <c:pt idx="14">
                  <c:v>7.18</c:v>
                </c:pt>
                <c:pt idx="15">
                  <c:v>7.18</c:v>
                </c:pt>
                <c:pt idx="16">
                  <c:v>6.85</c:v>
                </c:pt>
                <c:pt idx="17">
                  <c:v>6.8</c:v>
                </c:pt>
                <c:pt idx="18">
                  <c:v>6.8</c:v>
                </c:pt>
                <c:pt idx="19">
                  <c:v>6.75</c:v>
                </c:pt>
                <c:pt idx="20">
                  <c:v>6.8</c:v>
                </c:pt>
                <c:pt idx="21">
                  <c:v>6.75</c:v>
                </c:pt>
                <c:pt idx="22">
                  <c:v>6.78</c:v>
                </c:pt>
                <c:pt idx="23">
                  <c:v>6.88</c:v>
                </c:pt>
                <c:pt idx="24">
                  <c:v>7.9</c:v>
                </c:pt>
                <c:pt idx="25">
                  <c:v>8.7799999999999994</c:v>
                </c:pt>
                <c:pt idx="26">
                  <c:v>11</c:v>
                </c:pt>
                <c:pt idx="27">
                  <c:v>11</c:v>
                </c:pt>
                <c:pt idx="28">
                  <c:v>16.45</c:v>
                </c:pt>
                <c:pt idx="29">
                  <c:v>16.149999999999999</c:v>
                </c:pt>
                <c:pt idx="30">
                  <c:v>15.48</c:v>
                </c:pt>
                <c:pt idx="31">
                  <c:v>14.75</c:v>
                </c:pt>
                <c:pt idx="32">
                  <c:v>15.35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19B-7048-B3E1-3365F67E67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8733296"/>
        <c:axId val="218734976"/>
      </c:scatterChart>
      <c:valAx>
        <c:axId val="218733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8734976"/>
        <c:crosses val="autoZero"/>
        <c:crossBetween val="midCat"/>
      </c:valAx>
      <c:valAx>
        <c:axId val="218734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87332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Sheet1!$E$16</c:f>
              <c:strCache>
                <c:ptCount val="1"/>
                <c:pt idx="0">
                  <c:v>Avg. Bill for 1000 KWH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Sheet1!$D$17:$D$34</c:f>
              <c:numCache>
                <c:formatCode>General</c:formatCode>
                <c:ptCount val="18"/>
                <c:pt idx="0">
                  <c:v>1964</c:v>
                </c:pt>
                <c:pt idx="1">
                  <c:v>1965</c:v>
                </c:pt>
                <c:pt idx="2">
                  <c:v>1966</c:v>
                </c:pt>
                <c:pt idx="3">
                  <c:v>1967</c:v>
                </c:pt>
                <c:pt idx="4">
                  <c:v>1968</c:v>
                </c:pt>
                <c:pt idx="5">
                  <c:v>1969</c:v>
                </c:pt>
                <c:pt idx="6">
                  <c:v>1970</c:v>
                </c:pt>
                <c:pt idx="7">
                  <c:v>1971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</c:numCache>
            </c:numRef>
          </c:xVal>
          <c:yVal>
            <c:numRef>
              <c:f>Sheet1!$E$17:$E$34</c:f>
              <c:numCache>
                <c:formatCode>"$"#,##0.00_);[Red]\("$"#,##0.00\)</c:formatCode>
                <c:ptCount val="18"/>
                <c:pt idx="0">
                  <c:v>20.7</c:v>
                </c:pt>
                <c:pt idx="1">
                  <c:v>19.100000000000001</c:v>
                </c:pt>
                <c:pt idx="2">
                  <c:v>18.8</c:v>
                </c:pt>
                <c:pt idx="3">
                  <c:v>18.8</c:v>
                </c:pt>
                <c:pt idx="4">
                  <c:v>18.7</c:v>
                </c:pt>
                <c:pt idx="5">
                  <c:v>18.8</c:v>
                </c:pt>
                <c:pt idx="6">
                  <c:v>18.7</c:v>
                </c:pt>
                <c:pt idx="7">
                  <c:v>18.8</c:v>
                </c:pt>
                <c:pt idx="8">
                  <c:v>19.2</c:v>
                </c:pt>
                <c:pt idx="9">
                  <c:v>23.5</c:v>
                </c:pt>
                <c:pt idx="10">
                  <c:v>27</c:v>
                </c:pt>
                <c:pt idx="11">
                  <c:v>35.9</c:v>
                </c:pt>
                <c:pt idx="12">
                  <c:v>35.9</c:v>
                </c:pt>
                <c:pt idx="13">
                  <c:v>59.3</c:v>
                </c:pt>
                <c:pt idx="14">
                  <c:v>58</c:v>
                </c:pt>
                <c:pt idx="15">
                  <c:v>55.3</c:v>
                </c:pt>
                <c:pt idx="16">
                  <c:v>57.9</c:v>
                </c:pt>
                <c:pt idx="17">
                  <c:v>60.2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BED-A544-AD9B-FDB11143DB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8639536"/>
        <c:axId val="218749904"/>
      </c:scatterChart>
      <c:valAx>
        <c:axId val="218639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8749904"/>
        <c:crosses val="autoZero"/>
        <c:crossBetween val="midCat"/>
      </c:valAx>
      <c:valAx>
        <c:axId val="218749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86395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7C7EC-AC72-A447-A190-08866110A95E}" type="datetimeFigureOut">
              <a:rPr lang="en-US" smtClean="0"/>
              <a:t>8/19/19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B7967-769F-8A45-AB25-3BB83B291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50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EB7967-769F-8A45-AB25-3BB83B291BE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67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0C08-37F1-F441-B615-70EA1372C88D}" type="datetimeFigureOut">
              <a:rPr lang="en-US" smtClean="0"/>
              <a:t>8/19/19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6F60B4C-A29F-DD40-A630-A9C0233FCE6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37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0C08-37F1-F441-B615-70EA1372C88D}" type="datetimeFigureOut">
              <a:rPr lang="en-US" smtClean="0"/>
              <a:t>8/19/19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0B4C-A29F-DD40-A630-A9C0233FCE6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77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0C08-37F1-F441-B615-70EA1372C88D}" type="datetimeFigureOut">
              <a:rPr lang="en-US" smtClean="0"/>
              <a:t>8/19/19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0B4C-A29F-DD40-A630-A9C0233FCE6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45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0C08-37F1-F441-B615-70EA1372C88D}" type="datetimeFigureOut">
              <a:rPr lang="en-US" smtClean="0"/>
              <a:t>8/19/19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0B4C-A29F-DD40-A630-A9C0233FCE6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49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0C08-37F1-F441-B615-70EA1372C88D}" type="datetimeFigureOut">
              <a:rPr lang="en-US" smtClean="0"/>
              <a:t>8/19/19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0B4C-A29F-DD40-A630-A9C0233FCE6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81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0C08-37F1-F441-B615-70EA1372C88D}" type="datetimeFigureOut">
              <a:rPr lang="en-US" smtClean="0"/>
              <a:t>8/19/19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0B4C-A29F-DD40-A630-A9C0233FCE6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71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0C08-37F1-F441-B615-70EA1372C88D}" type="datetimeFigureOut">
              <a:rPr lang="en-US" smtClean="0"/>
              <a:t>8/19/19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0B4C-A29F-DD40-A630-A9C0233FCE6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950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0C08-37F1-F441-B615-70EA1372C88D}" type="datetimeFigureOut">
              <a:rPr lang="en-US" smtClean="0"/>
              <a:t>8/19/19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0B4C-A29F-DD40-A630-A9C0233FCE6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0C08-37F1-F441-B615-70EA1372C88D}" type="datetimeFigureOut">
              <a:rPr lang="en-US" smtClean="0"/>
              <a:t>8/19/19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0B4C-A29F-DD40-A630-A9C0233FC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0C08-37F1-F441-B615-70EA1372C88D}" type="datetimeFigureOut">
              <a:rPr lang="en-US" smtClean="0"/>
              <a:t>8/19/19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0B4C-A29F-DD40-A630-A9C0233FCE6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58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11C0C08-37F1-F441-B615-70EA1372C88D}" type="datetimeFigureOut">
              <a:rPr lang="en-US" smtClean="0"/>
              <a:t>8/19/19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0B4C-A29F-DD40-A630-A9C0233FCE6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98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C0C08-37F1-F441-B615-70EA1372C88D}" type="datetimeFigureOut">
              <a:rPr lang="en-US" smtClean="0"/>
              <a:t>8/19/19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6F60B4C-A29F-DD40-A630-A9C0233FCE6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09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4B6F8-1946-964F-8850-F4C3715891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 Orleans Utility History</a:t>
            </a:r>
          </a:p>
        </p:txBody>
      </p:sp>
    </p:spTree>
    <p:extLst>
      <p:ext uri="{BB962C8B-B14F-4D97-AF65-F5344CB8AC3E}">
        <p14:creationId xmlns:p14="http://schemas.microsoft.com/office/powerpoint/2010/main" val="433149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B27BF-67BA-2B48-8E92-D760EF218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Orleans Utility Regulatory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DBCA1-DCE3-9541-84E1-42BC2350E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36" y="1853754"/>
            <a:ext cx="10453102" cy="396338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New Orleans Home Rule Charter grants utility regulatory control to New Orleans City Council </a:t>
            </a:r>
          </a:p>
          <a:p>
            <a:pPr lvl="1"/>
            <a:r>
              <a:rPr lang="en-US" dirty="0"/>
              <a:t>New Orleans is a rare case in the country that has this control (Most are regulated by a state level board)</a:t>
            </a:r>
          </a:p>
          <a:p>
            <a:r>
              <a:rPr lang="en-US" dirty="0"/>
              <a:t>Louisiana Public Service Commission created in 1921</a:t>
            </a:r>
          </a:p>
          <a:p>
            <a:pPr lvl="1"/>
            <a:r>
              <a:rPr lang="en-US" dirty="0"/>
              <a:t>Has regulatory control over all other utilities except for NOPSI (now ENO)</a:t>
            </a:r>
          </a:p>
          <a:p>
            <a:r>
              <a:rPr lang="en-US" dirty="0"/>
              <a:t>Voters officially shift regulatory control to LPSC in January 1982</a:t>
            </a:r>
          </a:p>
          <a:p>
            <a:pPr lvl="1"/>
            <a:r>
              <a:rPr lang="en-US" dirty="0"/>
              <a:t>Vote was on the Saturday after Thanksgiving on the day of the LSU-Tulane game instead of being postponed for another ballot in February </a:t>
            </a:r>
          </a:p>
          <a:p>
            <a:pPr lvl="1"/>
            <a:r>
              <a:rPr lang="en-US" dirty="0"/>
              <a:t>NOPSI and LP&amp;L paid $250,000 for cost of this special election since regulatory control is the only issue on ballot and the costs would be put on the city </a:t>
            </a:r>
          </a:p>
          <a:p>
            <a:r>
              <a:rPr lang="en-US" dirty="0"/>
              <a:t>Control shifts back to City Council in May 1985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130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A6A22-61A2-8B48-9497-0974E1BC2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gulf nuclear generating station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15972-858B-9D46-A5E1-6ABA7625C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0462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Construction is issued in 1970 and begins in 1973 due to electricity demand increasing by about 7% a year</a:t>
            </a:r>
          </a:p>
          <a:p>
            <a:r>
              <a:rPr lang="en-US" dirty="0"/>
              <a:t>In 1974,  total estimated cost of Grand Gulf 1 and 2 is $1.2 billion</a:t>
            </a:r>
          </a:p>
          <a:p>
            <a:r>
              <a:rPr lang="en-US" dirty="0"/>
              <a:t>Subsequent Arab Oil Embargo, high inflation, and recession in US led to lower electricity demand reducing the need for Grand Gulf</a:t>
            </a:r>
          </a:p>
          <a:p>
            <a:r>
              <a:rPr lang="en-US" dirty="0"/>
              <a:t>Second generating unit is cancelled in 1984</a:t>
            </a:r>
          </a:p>
          <a:p>
            <a:r>
              <a:rPr lang="en-US" dirty="0"/>
              <a:t>In 1985, final cost of more than $3.5 billion for only Grand Gulf 1</a:t>
            </a:r>
          </a:p>
          <a:p>
            <a:r>
              <a:rPr lang="en-US" dirty="0"/>
              <a:t>Grand Gulf 1 is main reason for regulatory control shifts in early 1980s</a:t>
            </a:r>
          </a:p>
          <a:p>
            <a:r>
              <a:rPr lang="en-US" dirty="0"/>
              <a:t>Federal Energy Regulatory Commission allocates energy production and costs to AP&amp;L, MP&amp;L, LP&amp;L, and NOPSI</a:t>
            </a:r>
          </a:p>
          <a:p>
            <a:pPr lvl="1"/>
            <a:r>
              <a:rPr lang="en-US" dirty="0"/>
              <a:t>17% allocated to NOPSI = ~$13 million a month in costs</a:t>
            </a:r>
          </a:p>
        </p:txBody>
      </p:sp>
    </p:spTree>
    <p:extLst>
      <p:ext uri="{BB962C8B-B14F-4D97-AF65-F5344CB8AC3E}">
        <p14:creationId xmlns:p14="http://schemas.microsoft.com/office/powerpoint/2010/main" val="328300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AC0A0-0423-0144-8DFD-FF8C73B81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NOPSI in the 1980s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3CAA7-2DED-8C45-AEE3-20894958E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857123" cy="419972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1983, while LPSC has regulatory control, New Orleans City Council appoints a 20 member task force to investigate municipalization of both NOPSI assets and LP&amp;L assets in Algiers</a:t>
            </a:r>
          </a:p>
          <a:p>
            <a:r>
              <a:rPr lang="en-US" dirty="0"/>
              <a:t>According to City Council consultants, LPSC relies heavily on outside consultants themselves for regulatory control </a:t>
            </a:r>
          </a:p>
          <a:p>
            <a:pPr lvl="1"/>
            <a:r>
              <a:rPr lang="en-US" dirty="0"/>
              <a:t>Consultants recommend City Council retake regulatory control</a:t>
            </a:r>
          </a:p>
          <a:p>
            <a:r>
              <a:rPr lang="en-US" dirty="0"/>
              <a:t>Task force recommends City Council to purchase NOPSI and LP&amp;L in Algiers</a:t>
            </a:r>
          </a:p>
          <a:p>
            <a:pPr lvl="1"/>
            <a:r>
              <a:rPr lang="en-US" dirty="0"/>
              <a:t>Differing consultant forecasts on if municipalization would save money </a:t>
            </a:r>
          </a:p>
          <a:p>
            <a:r>
              <a:rPr lang="en-US" dirty="0"/>
              <a:t>City Council creates New Orleans Public Power Authority to help prepare in the case of municipalization </a:t>
            </a:r>
          </a:p>
          <a:p>
            <a:pPr lvl="1"/>
            <a:r>
              <a:rPr lang="en-US" dirty="0"/>
              <a:t>City Council would set rates and act as the board of directors </a:t>
            </a:r>
          </a:p>
          <a:p>
            <a:r>
              <a:rPr lang="en-US" dirty="0"/>
              <a:t>Municipalization push fails even as City Council regains regulatory control</a:t>
            </a:r>
          </a:p>
        </p:txBody>
      </p:sp>
    </p:spTree>
    <p:extLst>
      <p:ext uri="{BB962C8B-B14F-4D97-AF65-F5344CB8AC3E}">
        <p14:creationId xmlns:p14="http://schemas.microsoft.com/office/powerpoint/2010/main" val="1871771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EBCC4-E446-E24E-A599-BBCC9871F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87" y="804519"/>
            <a:ext cx="9748567" cy="856330"/>
          </a:xfrm>
        </p:spPr>
        <p:txBody>
          <a:bodyPr/>
          <a:lstStyle/>
          <a:p>
            <a:r>
              <a:rPr lang="en-US" dirty="0"/>
              <a:t>Office of the Inspector General 2015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CE239-0C68-4C42-8E57-C5C0789D5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87" y="1853754"/>
            <a:ext cx="9748568" cy="404319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Office of the Inspector General investigates utility regulatory control in New Orleans</a:t>
            </a:r>
          </a:p>
          <a:p>
            <a:r>
              <a:rPr lang="en-US" dirty="0"/>
              <a:t>Report released in 2015 recommends City Council keep regulatory control over utilities for now</a:t>
            </a:r>
          </a:p>
          <a:p>
            <a:pPr lvl="1"/>
            <a:r>
              <a:rPr lang="en-US" dirty="0"/>
              <a:t>LPSC shift would likely have lower regulatory costs</a:t>
            </a:r>
          </a:p>
          <a:p>
            <a:pPr lvl="2"/>
            <a:r>
              <a:rPr lang="en-US" dirty="0"/>
              <a:t>However, shift could cause New Orleans customers to be underrepresented </a:t>
            </a:r>
          </a:p>
          <a:p>
            <a:r>
              <a:rPr lang="en-US" dirty="0"/>
              <a:t>Report states that City Council almost entirely uses outside consultants for regulatory responsibilities</a:t>
            </a:r>
          </a:p>
          <a:p>
            <a:pPr lvl="1"/>
            <a:r>
              <a:rPr lang="en-US" dirty="0"/>
              <a:t>Spent $7,470,000 in 2013 on outside consultants- 97% of total budget </a:t>
            </a:r>
          </a:p>
          <a:p>
            <a:pPr lvl="1"/>
            <a:r>
              <a:rPr lang="en-US" dirty="0"/>
              <a:t>Could have caused higher regulatory costs due to lack of in-house staff (only 2 full-time employees)</a:t>
            </a:r>
          </a:p>
          <a:p>
            <a:pPr lvl="1"/>
            <a:r>
              <a:rPr lang="en-US" dirty="0"/>
              <a:t>Used 3 of the same consultants since 1987 automatically renewing contracts</a:t>
            </a:r>
          </a:p>
          <a:p>
            <a:r>
              <a:rPr lang="en-US" dirty="0"/>
              <a:t>Council displays lack of transparency with its regulatory actions</a:t>
            </a:r>
          </a:p>
        </p:txBody>
      </p:sp>
    </p:spTree>
    <p:extLst>
      <p:ext uri="{BB962C8B-B14F-4D97-AF65-F5344CB8AC3E}">
        <p14:creationId xmlns:p14="http://schemas.microsoft.com/office/powerpoint/2010/main" val="330254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508F4-F669-1E4F-9AAB-91D885A40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NOPSI Rates of Return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E575946-7AF3-3B4F-87CC-C615857134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962297"/>
              </p:ext>
            </p:extLst>
          </p:nvPr>
        </p:nvGraphicFramePr>
        <p:xfrm>
          <a:off x="866572" y="1517515"/>
          <a:ext cx="10458855" cy="3749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366">
                  <a:extLst>
                    <a:ext uri="{9D8B030D-6E8A-4147-A177-3AD203B41FA5}">
                      <a16:colId xmlns:a16="http://schemas.microsoft.com/office/drawing/2014/main" val="1984530606"/>
                    </a:ext>
                  </a:extLst>
                </a:gridCol>
                <a:gridCol w="4148320">
                  <a:extLst>
                    <a:ext uri="{9D8B030D-6E8A-4147-A177-3AD203B41FA5}">
                      <a16:colId xmlns:a16="http://schemas.microsoft.com/office/drawing/2014/main" val="3730445771"/>
                    </a:ext>
                  </a:extLst>
                </a:gridCol>
                <a:gridCol w="4683169">
                  <a:extLst>
                    <a:ext uri="{9D8B030D-6E8A-4147-A177-3AD203B41FA5}">
                      <a16:colId xmlns:a16="http://schemas.microsoft.com/office/drawing/2014/main" val="3088953494"/>
                    </a:ext>
                  </a:extLst>
                </a:gridCol>
              </a:tblGrid>
              <a:tr h="568982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Overall Rate of 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Regulator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123902"/>
                  </a:ext>
                </a:extLst>
              </a:tr>
              <a:tr h="568982">
                <a:tc>
                  <a:txBody>
                    <a:bodyPr/>
                    <a:lstStyle/>
                    <a:p>
                      <a:r>
                        <a:rPr lang="en-US" dirty="0"/>
                        <a:t>1922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 Orleans Commission Council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3772"/>
                  </a:ext>
                </a:extLst>
              </a:tr>
              <a:tr h="568982">
                <a:tc>
                  <a:txBody>
                    <a:bodyPr/>
                    <a:lstStyle/>
                    <a:p>
                      <a:r>
                        <a:rPr lang="en-US" dirty="0"/>
                        <a:t>1972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7.07%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 Orleans City Council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335532"/>
                  </a:ext>
                </a:extLst>
              </a:tr>
              <a:tr h="568982">
                <a:tc>
                  <a:txBody>
                    <a:bodyPr/>
                    <a:lstStyle/>
                    <a:p>
                      <a:r>
                        <a:rPr lang="en-US" dirty="0"/>
                        <a:t>1975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 Orleans City Council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939369"/>
                  </a:ext>
                </a:extLst>
              </a:tr>
              <a:tr h="568982">
                <a:tc>
                  <a:txBody>
                    <a:bodyPr/>
                    <a:lstStyle/>
                    <a:p>
                      <a:r>
                        <a:rPr lang="en-US" dirty="0"/>
                        <a:t>1981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 Orleans City Council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782440"/>
                  </a:ext>
                </a:extLst>
              </a:tr>
              <a:tr h="452479">
                <a:tc>
                  <a:txBody>
                    <a:bodyPr/>
                    <a:lstStyle/>
                    <a:p>
                      <a:r>
                        <a:rPr lang="en-US" dirty="0"/>
                        <a:t>1983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LPSC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238655"/>
                  </a:ext>
                </a:extLst>
              </a:tr>
              <a:tr h="452479">
                <a:tc>
                  <a:txBody>
                    <a:bodyPr/>
                    <a:lstStyle/>
                    <a:p>
                      <a:r>
                        <a:rPr lang="en-US" dirty="0"/>
                        <a:t>1984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LPSC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037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266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7AA7FB-9A20-CF47-862E-E21C0BD2D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NOPSI Total Rate of Return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2E8A297-6761-0A4D-9AD3-9E42BD1BC9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102751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2089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E155-138C-464C-BE00-288E103AD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Bill Prices for 250 KWH used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FB8B3997-2430-734A-9B81-77BBC6F3C6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861636"/>
              </p:ext>
            </p:extLst>
          </p:nvPr>
        </p:nvGraphicFramePr>
        <p:xfrm>
          <a:off x="1450979" y="2015836"/>
          <a:ext cx="9603280" cy="3844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328">
                  <a:extLst>
                    <a:ext uri="{9D8B030D-6E8A-4147-A177-3AD203B41FA5}">
                      <a16:colId xmlns:a16="http://schemas.microsoft.com/office/drawing/2014/main" val="1874775160"/>
                    </a:ext>
                  </a:extLst>
                </a:gridCol>
                <a:gridCol w="960328">
                  <a:extLst>
                    <a:ext uri="{9D8B030D-6E8A-4147-A177-3AD203B41FA5}">
                      <a16:colId xmlns:a16="http://schemas.microsoft.com/office/drawing/2014/main" val="101778951"/>
                    </a:ext>
                  </a:extLst>
                </a:gridCol>
                <a:gridCol w="960328">
                  <a:extLst>
                    <a:ext uri="{9D8B030D-6E8A-4147-A177-3AD203B41FA5}">
                      <a16:colId xmlns:a16="http://schemas.microsoft.com/office/drawing/2014/main" val="1281454479"/>
                    </a:ext>
                  </a:extLst>
                </a:gridCol>
                <a:gridCol w="960328">
                  <a:extLst>
                    <a:ext uri="{9D8B030D-6E8A-4147-A177-3AD203B41FA5}">
                      <a16:colId xmlns:a16="http://schemas.microsoft.com/office/drawing/2014/main" val="1456503135"/>
                    </a:ext>
                  </a:extLst>
                </a:gridCol>
                <a:gridCol w="960328">
                  <a:extLst>
                    <a:ext uri="{9D8B030D-6E8A-4147-A177-3AD203B41FA5}">
                      <a16:colId xmlns:a16="http://schemas.microsoft.com/office/drawing/2014/main" val="3135045212"/>
                    </a:ext>
                  </a:extLst>
                </a:gridCol>
                <a:gridCol w="960328">
                  <a:extLst>
                    <a:ext uri="{9D8B030D-6E8A-4147-A177-3AD203B41FA5}">
                      <a16:colId xmlns:a16="http://schemas.microsoft.com/office/drawing/2014/main" val="2966722390"/>
                    </a:ext>
                  </a:extLst>
                </a:gridCol>
                <a:gridCol w="960328">
                  <a:extLst>
                    <a:ext uri="{9D8B030D-6E8A-4147-A177-3AD203B41FA5}">
                      <a16:colId xmlns:a16="http://schemas.microsoft.com/office/drawing/2014/main" val="2102453774"/>
                    </a:ext>
                  </a:extLst>
                </a:gridCol>
                <a:gridCol w="960328">
                  <a:extLst>
                    <a:ext uri="{9D8B030D-6E8A-4147-A177-3AD203B41FA5}">
                      <a16:colId xmlns:a16="http://schemas.microsoft.com/office/drawing/2014/main" val="2149002445"/>
                    </a:ext>
                  </a:extLst>
                </a:gridCol>
                <a:gridCol w="960328">
                  <a:extLst>
                    <a:ext uri="{9D8B030D-6E8A-4147-A177-3AD203B41FA5}">
                      <a16:colId xmlns:a16="http://schemas.microsoft.com/office/drawing/2014/main" val="2907799307"/>
                    </a:ext>
                  </a:extLst>
                </a:gridCol>
                <a:gridCol w="960328">
                  <a:extLst>
                    <a:ext uri="{9D8B030D-6E8A-4147-A177-3AD203B41FA5}">
                      <a16:colId xmlns:a16="http://schemas.microsoft.com/office/drawing/2014/main" val="4025367820"/>
                    </a:ext>
                  </a:extLst>
                </a:gridCol>
              </a:tblGrid>
              <a:tr h="682527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Avg. Bill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Avg. Bill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Avg. Bill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Avg. Bill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Avg. Bill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9587"/>
                  </a:ext>
                </a:extLst>
              </a:tr>
              <a:tr h="39526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$7.10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$7.23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$6.85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$7.90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1986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$15.35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4870157"/>
                  </a:ext>
                </a:extLst>
              </a:tr>
              <a:tr h="39526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$6.98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$7.30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$6.80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$8.78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687590"/>
                  </a:ext>
                </a:extLst>
              </a:tr>
              <a:tr h="39526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$6.95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$6.85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$6.80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$11.00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850371"/>
                  </a:ext>
                </a:extLst>
              </a:tr>
              <a:tr h="39526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$6.98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$6.83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$6.75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$11.00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729006"/>
                  </a:ext>
                </a:extLst>
              </a:tr>
              <a:tr h="39526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$7.08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$7.20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$6.80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$16.45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681509"/>
                  </a:ext>
                </a:extLst>
              </a:tr>
              <a:tr h="39526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$7.10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$7.20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$6.75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$16.15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957827"/>
                  </a:ext>
                </a:extLst>
              </a:tr>
              <a:tr h="39526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$7.18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$7.18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$6.78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$15.48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857723"/>
                  </a:ext>
                </a:extLst>
              </a:tr>
              <a:tr h="39526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$7.20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$7.18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$6.88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$14.75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230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351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82BE2-BD42-BD41-AAFB-27EC817EA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Bill for 250 KWH Used</a:t>
            </a: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1903BE4B-DE28-1948-A5D5-34EE601490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116891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2079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5B627-190E-8E49-9011-1C6F00EEF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Bill Price for 1000 KWH Used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705ADAB-350F-244C-8B8C-AB6D1631B3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26583"/>
              </p:ext>
            </p:extLst>
          </p:nvPr>
        </p:nvGraphicFramePr>
        <p:xfrm>
          <a:off x="1451579" y="2015836"/>
          <a:ext cx="9603772" cy="3828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943">
                  <a:extLst>
                    <a:ext uri="{9D8B030D-6E8A-4147-A177-3AD203B41FA5}">
                      <a16:colId xmlns:a16="http://schemas.microsoft.com/office/drawing/2014/main" val="440184972"/>
                    </a:ext>
                  </a:extLst>
                </a:gridCol>
                <a:gridCol w="2400943">
                  <a:extLst>
                    <a:ext uri="{9D8B030D-6E8A-4147-A177-3AD203B41FA5}">
                      <a16:colId xmlns:a16="http://schemas.microsoft.com/office/drawing/2014/main" val="3443546054"/>
                    </a:ext>
                  </a:extLst>
                </a:gridCol>
                <a:gridCol w="2400943">
                  <a:extLst>
                    <a:ext uri="{9D8B030D-6E8A-4147-A177-3AD203B41FA5}">
                      <a16:colId xmlns:a16="http://schemas.microsoft.com/office/drawing/2014/main" val="3265103359"/>
                    </a:ext>
                  </a:extLst>
                </a:gridCol>
                <a:gridCol w="2400943">
                  <a:extLst>
                    <a:ext uri="{9D8B030D-6E8A-4147-A177-3AD203B41FA5}">
                      <a16:colId xmlns:a16="http://schemas.microsoft.com/office/drawing/2014/main" val="3500923912"/>
                    </a:ext>
                  </a:extLst>
                </a:gridCol>
              </a:tblGrid>
              <a:tr h="37807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Avg. Bill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Avg. Bill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609715"/>
                  </a:ext>
                </a:extLst>
              </a:tr>
              <a:tr h="38332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$20.70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$23.50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7635798"/>
                  </a:ext>
                </a:extLst>
              </a:tr>
              <a:tr h="38332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$19.10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$27.00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3392832"/>
                  </a:ext>
                </a:extLst>
              </a:tr>
              <a:tr h="38332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$18.80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$35.90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0617316"/>
                  </a:ext>
                </a:extLst>
              </a:tr>
              <a:tr h="38332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$18.80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$35.90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7054778"/>
                  </a:ext>
                </a:extLst>
              </a:tr>
              <a:tr h="38332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$18.70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$59.30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3805714"/>
                  </a:ext>
                </a:extLst>
              </a:tr>
              <a:tr h="38332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$18.80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$58.00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6661441"/>
                  </a:ext>
                </a:extLst>
              </a:tr>
              <a:tr h="38332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$18.70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$55.30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495842"/>
                  </a:ext>
                </a:extLst>
              </a:tr>
              <a:tr h="38332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$18.80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$57.90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0453145"/>
                  </a:ext>
                </a:extLst>
              </a:tr>
              <a:tr h="38332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$19.20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$60.20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3011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692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01D3E-4758-6F43-8D2F-33A00D791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Average Bill Price for 1000 KWH Used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598CA1C-783C-8846-A5AA-024A5CC48C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679852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333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91201-2BC4-344D-971D-F63E01EE8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Electricity Use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1459C-AC62-1443-A524-FACDD5241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Ice plants were first to use electricity </a:t>
            </a:r>
          </a:p>
          <a:p>
            <a:pPr lvl="1"/>
            <a:r>
              <a:rPr lang="en-US" dirty="0"/>
              <a:t>Generated DC electricity from steam and internal combustion engines</a:t>
            </a:r>
          </a:p>
          <a:p>
            <a:pPr lvl="1"/>
            <a:r>
              <a:rPr lang="en-US" dirty="0"/>
              <a:t>Distributed excess energy to some homes and businesses in the area</a:t>
            </a:r>
          </a:p>
          <a:p>
            <a:pPr lvl="2"/>
            <a:r>
              <a:rPr lang="en-US" dirty="0"/>
              <a:t>Couldn’t distribute far due to loss of energy because of use of DC electricity</a:t>
            </a:r>
          </a:p>
          <a:p>
            <a:r>
              <a:rPr lang="en-US" dirty="0"/>
              <a:t>AC electricity was developed in 1886 </a:t>
            </a:r>
          </a:p>
          <a:p>
            <a:pPr lvl="1"/>
            <a:r>
              <a:rPr lang="en-US" dirty="0"/>
              <a:t>Allows distribution over much greater distances and use of transformers to change the high voltage electricity in lines to low voltage electricity for consumers</a:t>
            </a:r>
          </a:p>
        </p:txBody>
      </p:sp>
    </p:spTree>
    <p:extLst>
      <p:ext uri="{BB962C8B-B14F-4D97-AF65-F5344CB8AC3E}">
        <p14:creationId xmlns:p14="http://schemas.microsoft.com/office/powerpoint/2010/main" val="3968604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BBE1F-B6F9-DA4E-BF9D-E3FA4A4E6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NOPSI Electricity Rates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1C62C7B-15A9-9D40-A972-4C97FE5794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842271"/>
              </p:ext>
            </p:extLst>
          </p:nvPr>
        </p:nvGraphicFramePr>
        <p:xfrm>
          <a:off x="1451578" y="1955798"/>
          <a:ext cx="5939821" cy="398779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51190">
                  <a:extLst>
                    <a:ext uri="{9D8B030D-6E8A-4147-A177-3AD203B41FA5}">
                      <a16:colId xmlns:a16="http://schemas.microsoft.com/office/drawing/2014/main" val="972903542"/>
                    </a:ext>
                  </a:extLst>
                </a:gridCol>
                <a:gridCol w="1313516">
                  <a:extLst>
                    <a:ext uri="{9D8B030D-6E8A-4147-A177-3AD203B41FA5}">
                      <a16:colId xmlns:a16="http://schemas.microsoft.com/office/drawing/2014/main" val="2466326238"/>
                    </a:ext>
                  </a:extLst>
                </a:gridCol>
                <a:gridCol w="792557">
                  <a:extLst>
                    <a:ext uri="{9D8B030D-6E8A-4147-A177-3AD203B41FA5}">
                      <a16:colId xmlns:a16="http://schemas.microsoft.com/office/drawing/2014/main" val="494463230"/>
                    </a:ext>
                  </a:extLst>
                </a:gridCol>
                <a:gridCol w="856088">
                  <a:extLst>
                    <a:ext uri="{9D8B030D-6E8A-4147-A177-3AD203B41FA5}">
                      <a16:colId xmlns:a16="http://schemas.microsoft.com/office/drawing/2014/main" val="3522892558"/>
                    </a:ext>
                  </a:extLst>
                </a:gridCol>
                <a:gridCol w="856088">
                  <a:extLst>
                    <a:ext uri="{9D8B030D-6E8A-4147-A177-3AD203B41FA5}">
                      <a16:colId xmlns:a16="http://schemas.microsoft.com/office/drawing/2014/main" val="3817832728"/>
                    </a:ext>
                  </a:extLst>
                </a:gridCol>
                <a:gridCol w="870382">
                  <a:extLst>
                    <a:ext uri="{9D8B030D-6E8A-4147-A177-3AD203B41FA5}">
                      <a16:colId xmlns:a16="http://schemas.microsoft.com/office/drawing/2014/main" val="3573415229"/>
                    </a:ext>
                  </a:extLst>
                </a:gridCol>
              </a:tblGrid>
              <a:tr h="259186">
                <a:tc>
                  <a:txBody>
                    <a:bodyPr/>
                    <a:lstStyle/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25 KWH 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40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100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614169218"/>
                  </a:ext>
                </a:extLst>
              </a:tr>
              <a:tr h="259186"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dirty="0">
                          <a:effectLst/>
                        </a:rPr>
                        <a:t>1918-1933 Average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9.8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9.1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7.7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274038824"/>
                  </a:ext>
                </a:extLst>
              </a:tr>
              <a:tr h="385344"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0-50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50-100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100-250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&gt;250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Service Charge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704766453"/>
                  </a:ext>
                </a:extLst>
              </a:tr>
              <a:tr h="25918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1934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7.5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2.5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1.5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25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108123919"/>
                  </a:ext>
                </a:extLst>
              </a:tr>
              <a:tr h="25918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1935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6.5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2.5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1.5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25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4054477455"/>
                  </a:ext>
                </a:extLst>
              </a:tr>
              <a:tr h="25918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1936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6.5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2.5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1.5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25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645204414"/>
                  </a:ext>
                </a:extLst>
              </a:tr>
              <a:tr h="423260"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0-10 KWH (flat charge)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10- 90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90-170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170-400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&gt; 400 KWH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707795100"/>
                  </a:ext>
                </a:extLst>
              </a:tr>
              <a:tr h="25918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1938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90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4.5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1.5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755363846"/>
                  </a:ext>
                </a:extLst>
              </a:tr>
              <a:tr h="423260"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0-10 KWH (flat charge)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10- 90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90-170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170-480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&gt;480 KWH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63533347"/>
                  </a:ext>
                </a:extLst>
              </a:tr>
              <a:tr h="25918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1939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90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1.5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349733261"/>
                  </a:ext>
                </a:extLst>
              </a:tr>
              <a:tr h="423260"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0-10 KWH (flat charge)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10-50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50- 120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120-500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dirty="0">
                          <a:effectLst/>
                        </a:rPr>
                        <a:t>&gt;500 KWH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623109162"/>
                  </a:ext>
                </a:extLst>
              </a:tr>
              <a:tr h="25918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1946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90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3.5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2.75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1.5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36929264"/>
                  </a:ext>
                </a:extLst>
              </a:tr>
              <a:tr h="25918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1958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90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3.5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2.75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dirty="0">
                          <a:effectLst/>
                        </a:rPr>
                        <a:t>1.5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26785518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664EA16-4B14-7147-A599-C082C7E88D34}"/>
              </a:ext>
            </a:extLst>
          </p:cNvPr>
          <p:cNvSpPr txBox="1"/>
          <p:nvPr/>
        </p:nvSpPr>
        <p:spPr>
          <a:xfrm>
            <a:off x="7518400" y="3211033"/>
            <a:ext cx="42799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amounts are in cents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Service Charge removed in 1938 rate schedule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Tax Adjustment Clause added in 1938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Fuel Adjustment Clause added in 1958</a:t>
            </a:r>
          </a:p>
        </p:txBody>
      </p:sp>
    </p:spTree>
    <p:extLst>
      <p:ext uri="{BB962C8B-B14F-4D97-AF65-F5344CB8AC3E}">
        <p14:creationId xmlns:p14="http://schemas.microsoft.com/office/powerpoint/2010/main" val="1830332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C1DC7-54E2-1D4A-8AA0-DD3633F31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NOPSI Electricity rates for 1964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8302C15-3989-3742-B8E3-50E422C0F4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97488"/>
              </p:ext>
            </p:extLst>
          </p:nvPr>
        </p:nvGraphicFramePr>
        <p:xfrm>
          <a:off x="1451579" y="1893698"/>
          <a:ext cx="8798099" cy="366038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97780">
                  <a:extLst>
                    <a:ext uri="{9D8B030D-6E8A-4147-A177-3AD203B41FA5}">
                      <a16:colId xmlns:a16="http://schemas.microsoft.com/office/drawing/2014/main" val="1141183738"/>
                    </a:ext>
                  </a:extLst>
                </a:gridCol>
                <a:gridCol w="1527383">
                  <a:extLst>
                    <a:ext uri="{9D8B030D-6E8A-4147-A177-3AD203B41FA5}">
                      <a16:colId xmlns:a16="http://schemas.microsoft.com/office/drawing/2014/main" val="3270093152"/>
                    </a:ext>
                  </a:extLst>
                </a:gridCol>
                <a:gridCol w="967599">
                  <a:extLst>
                    <a:ext uri="{9D8B030D-6E8A-4147-A177-3AD203B41FA5}">
                      <a16:colId xmlns:a16="http://schemas.microsoft.com/office/drawing/2014/main" val="407476833"/>
                    </a:ext>
                  </a:extLst>
                </a:gridCol>
                <a:gridCol w="2202540">
                  <a:extLst>
                    <a:ext uri="{9D8B030D-6E8A-4147-A177-3AD203B41FA5}">
                      <a16:colId xmlns:a16="http://schemas.microsoft.com/office/drawing/2014/main" val="3170060748"/>
                    </a:ext>
                  </a:extLst>
                </a:gridCol>
                <a:gridCol w="967599">
                  <a:extLst>
                    <a:ext uri="{9D8B030D-6E8A-4147-A177-3AD203B41FA5}">
                      <a16:colId xmlns:a16="http://schemas.microsoft.com/office/drawing/2014/main" val="2012163421"/>
                    </a:ext>
                  </a:extLst>
                </a:gridCol>
                <a:gridCol w="967599">
                  <a:extLst>
                    <a:ext uri="{9D8B030D-6E8A-4147-A177-3AD203B41FA5}">
                      <a16:colId xmlns:a16="http://schemas.microsoft.com/office/drawing/2014/main" val="2183591044"/>
                    </a:ext>
                  </a:extLst>
                </a:gridCol>
                <a:gridCol w="967599">
                  <a:extLst>
                    <a:ext uri="{9D8B030D-6E8A-4147-A177-3AD203B41FA5}">
                      <a16:colId xmlns:a16="http://schemas.microsoft.com/office/drawing/2014/main" val="3519788363"/>
                    </a:ext>
                  </a:extLst>
                </a:gridCol>
              </a:tblGrid>
              <a:tr h="21949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</a:rPr>
                        <a:t>1964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480033388"/>
                  </a:ext>
                </a:extLst>
              </a:tr>
              <a:tr h="3240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</a:rPr>
                        <a:t>Summer May-Oct</a:t>
                      </a:r>
                    </a:p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dirty="0">
                          <a:effectLst/>
                        </a:rPr>
                        <a:t>0-10 KWH (flat charge)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dirty="0">
                          <a:effectLst/>
                        </a:rPr>
                        <a:t>10-50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dirty="0">
                          <a:effectLst/>
                        </a:rPr>
                        <a:t>50-120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dirty="0">
                          <a:effectLst/>
                        </a:rPr>
                        <a:t>120-500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dirty="0">
                          <a:effectLst/>
                        </a:rPr>
                        <a:t>&gt;500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334829217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algn="r"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dirty="0">
                          <a:effectLst/>
                        </a:rPr>
                        <a:t>90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3.2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2.6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1.5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010892853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</a:rPr>
                        <a:t>Winter Nov-April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</a:rPr>
                        <a:t>0-10 KWH (flat charge)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</a:rPr>
                        <a:t>10-50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</a:rPr>
                        <a:t>50-120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</a:rPr>
                        <a:t>120-500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dirty="0">
                          <a:effectLst/>
                        </a:rPr>
                        <a:t>500-800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dirty="0">
                          <a:effectLst/>
                        </a:rPr>
                        <a:t>&gt;800 KWH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4018342752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90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3.2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2.6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dirty="0">
                          <a:effectLst/>
                        </a:rPr>
                        <a:t>1.5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1.2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844326846"/>
                  </a:ext>
                </a:extLst>
              </a:tr>
              <a:tr h="3240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</a:rPr>
                        <a:t>Electric Water Heating (every month)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dirty="0">
                          <a:effectLst/>
                        </a:rPr>
                        <a:t>&lt;200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dirty="0">
                          <a:effectLst/>
                        </a:rPr>
                        <a:t>200-550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dirty="0">
                          <a:effectLst/>
                        </a:rPr>
                        <a:t>&gt;550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041248222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dirty="0">
                          <a:effectLst/>
                        </a:rPr>
                        <a:t>Follow Above Energy Charges 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dirty="0">
                          <a:effectLst/>
                        </a:rPr>
                        <a:t>1.2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dirty="0">
                          <a:effectLst/>
                        </a:rPr>
                        <a:t>Follow Above Energy Charge for &gt;200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357395854"/>
                  </a:ext>
                </a:extLst>
              </a:tr>
              <a:tr h="572602"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dirty="0">
                          <a:effectLst/>
                        </a:rPr>
                        <a:t>Comfort Space Heating (Winter)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dirty="0">
                          <a:effectLst/>
                        </a:rPr>
                        <a:t>&lt;200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dirty="0">
                          <a:effectLst/>
                        </a:rPr>
                        <a:t>&gt;200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729671833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dirty="0">
                          <a:effectLst/>
                        </a:rPr>
                        <a:t>Follow Above Energy Charge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dirty="0">
                          <a:effectLst/>
                        </a:rPr>
                        <a:t>1.2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171888448"/>
                  </a:ext>
                </a:extLst>
              </a:tr>
              <a:tr h="219495"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dirty="0">
                          <a:effectLst/>
                        </a:rPr>
                        <a:t>Both Water Heating and Space Heating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dirty="0">
                          <a:effectLst/>
                        </a:rPr>
                        <a:t>May-Oct.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dirty="0">
                          <a:effectLst/>
                        </a:rPr>
                        <a:t>Nov.-April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932154878"/>
                  </a:ext>
                </a:extLst>
              </a:tr>
              <a:tr h="3240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Water Heating Charges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dirty="0">
                          <a:effectLst/>
                        </a:rPr>
                        <a:t>Comfort Space Heating Charges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109783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287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7936D-006D-9245-B21E-A3A394EB8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NOPSI Electricity Rates for 1970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818D90C-E46D-FA44-912C-8F662125E3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051131"/>
              </p:ext>
            </p:extLst>
          </p:nvPr>
        </p:nvGraphicFramePr>
        <p:xfrm>
          <a:off x="1451579" y="2092035"/>
          <a:ext cx="9603278" cy="331175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52841">
                  <a:extLst>
                    <a:ext uri="{9D8B030D-6E8A-4147-A177-3AD203B41FA5}">
                      <a16:colId xmlns:a16="http://schemas.microsoft.com/office/drawing/2014/main" val="2506072345"/>
                    </a:ext>
                  </a:extLst>
                </a:gridCol>
                <a:gridCol w="2152841">
                  <a:extLst>
                    <a:ext uri="{9D8B030D-6E8A-4147-A177-3AD203B41FA5}">
                      <a16:colId xmlns:a16="http://schemas.microsoft.com/office/drawing/2014/main" val="4133017340"/>
                    </a:ext>
                  </a:extLst>
                </a:gridCol>
                <a:gridCol w="1675822">
                  <a:extLst>
                    <a:ext uri="{9D8B030D-6E8A-4147-A177-3AD203B41FA5}">
                      <a16:colId xmlns:a16="http://schemas.microsoft.com/office/drawing/2014/main" val="1114348871"/>
                    </a:ext>
                  </a:extLst>
                </a:gridCol>
                <a:gridCol w="1443543">
                  <a:extLst>
                    <a:ext uri="{9D8B030D-6E8A-4147-A177-3AD203B41FA5}">
                      <a16:colId xmlns:a16="http://schemas.microsoft.com/office/drawing/2014/main" val="1316429315"/>
                    </a:ext>
                  </a:extLst>
                </a:gridCol>
                <a:gridCol w="773430">
                  <a:extLst>
                    <a:ext uri="{9D8B030D-6E8A-4147-A177-3AD203B41FA5}">
                      <a16:colId xmlns:a16="http://schemas.microsoft.com/office/drawing/2014/main" val="718440837"/>
                    </a:ext>
                  </a:extLst>
                </a:gridCol>
                <a:gridCol w="773430">
                  <a:extLst>
                    <a:ext uri="{9D8B030D-6E8A-4147-A177-3AD203B41FA5}">
                      <a16:colId xmlns:a16="http://schemas.microsoft.com/office/drawing/2014/main" val="3405985780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2492136057"/>
                    </a:ext>
                  </a:extLst>
                </a:gridCol>
              </a:tblGrid>
              <a:tr h="2268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1970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0-10 KWH (flat charge)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10-50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50-120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120-500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&gt;500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920135216"/>
                  </a:ext>
                </a:extLst>
              </a:tr>
              <a:tr h="1939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</a:rPr>
                        <a:t>Summer May-Oct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90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3.2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2.6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>
                          <a:effectLst/>
                        </a:rPr>
                        <a:t>1.5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4074211441"/>
                  </a:ext>
                </a:extLst>
              </a:tr>
              <a:tr h="2268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</a:rPr>
                        <a:t>Winter Nov-April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</a:rPr>
                        <a:t>0-10 KWH (flat charge)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</a:rPr>
                        <a:t>10-50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</a:rPr>
                        <a:t>50-120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</a:rPr>
                        <a:t>120-500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500-800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&gt;800 KWH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624263148"/>
                  </a:ext>
                </a:extLst>
              </a:tr>
              <a:tr h="193966"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90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3.2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2.6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>
                          <a:effectLst/>
                        </a:rPr>
                        <a:t>1.5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>
                          <a:effectLst/>
                        </a:rPr>
                        <a:t>1.2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650561140"/>
                  </a:ext>
                </a:extLst>
              </a:tr>
              <a:tr h="3491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</a:rPr>
                        <a:t>Water Heating (every month)</a:t>
                      </a:r>
                    </a:p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&lt;200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200-550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&gt;550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59296105"/>
                  </a:ext>
                </a:extLst>
              </a:tr>
              <a:tr h="428415">
                <a:tc>
                  <a:txBody>
                    <a:bodyPr/>
                    <a:lstStyle/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</a:rPr>
                        <a:t>Follow Above Energy Charges 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1.2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Follow Above Energy Charge for &gt;200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205607100"/>
                  </a:ext>
                </a:extLst>
              </a:tr>
              <a:tr h="3651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</a:rPr>
                        <a:t>Comfort Space Heating (winter)</a:t>
                      </a:r>
                    </a:p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&lt;200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&gt;200 KWH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916025562"/>
                  </a:ext>
                </a:extLst>
              </a:tr>
              <a:tr h="365118">
                <a:tc>
                  <a:txBody>
                    <a:bodyPr/>
                    <a:lstStyle/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Follow Above Energy Charges 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1.2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4215264728"/>
                  </a:ext>
                </a:extLst>
              </a:tr>
              <a:tr h="365118"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dirty="0">
                          <a:effectLst/>
                        </a:rPr>
                        <a:t>Both Water Heating and Space Heating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Summer May-Oct.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Winter Nov.-April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577185082"/>
                  </a:ext>
                </a:extLst>
              </a:tr>
              <a:tr h="365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Follow Water Heating Charges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dirty="0">
                          <a:effectLst/>
                        </a:rPr>
                        <a:t>Follow Comfort Space Heating Charges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19704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4047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1DE3B-C8DA-AA4D-8C92-67845E759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NOPSI Electricity Rates for 1973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C0E6994-3DCB-3941-846E-A99CA77DED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297331"/>
              </p:ext>
            </p:extLst>
          </p:nvPr>
        </p:nvGraphicFramePr>
        <p:xfrm>
          <a:off x="1451578" y="2008682"/>
          <a:ext cx="9603276" cy="3466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36612">
                  <a:extLst>
                    <a:ext uri="{9D8B030D-6E8A-4147-A177-3AD203B41FA5}">
                      <a16:colId xmlns:a16="http://schemas.microsoft.com/office/drawing/2014/main" val="4020968300"/>
                    </a:ext>
                  </a:extLst>
                </a:gridCol>
                <a:gridCol w="2230353">
                  <a:extLst>
                    <a:ext uri="{9D8B030D-6E8A-4147-A177-3AD203B41FA5}">
                      <a16:colId xmlns:a16="http://schemas.microsoft.com/office/drawing/2014/main" val="619663961"/>
                    </a:ext>
                  </a:extLst>
                </a:gridCol>
                <a:gridCol w="1707399">
                  <a:extLst>
                    <a:ext uri="{9D8B030D-6E8A-4147-A177-3AD203B41FA5}">
                      <a16:colId xmlns:a16="http://schemas.microsoft.com/office/drawing/2014/main" val="3509847957"/>
                    </a:ext>
                  </a:extLst>
                </a:gridCol>
                <a:gridCol w="1909915">
                  <a:extLst>
                    <a:ext uri="{9D8B030D-6E8A-4147-A177-3AD203B41FA5}">
                      <a16:colId xmlns:a16="http://schemas.microsoft.com/office/drawing/2014/main" val="2321266891"/>
                    </a:ext>
                  </a:extLst>
                </a:gridCol>
                <a:gridCol w="804175">
                  <a:extLst>
                    <a:ext uri="{9D8B030D-6E8A-4147-A177-3AD203B41FA5}">
                      <a16:colId xmlns:a16="http://schemas.microsoft.com/office/drawing/2014/main" val="537718812"/>
                    </a:ext>
                  </a:extLst>
                </a:gridCol>
                <a:gridCol w="714822">
                  <a:extLst>
                    <a:ext uri="{9D8B030D-6E8A-4147-A177-3AD203B41FA5}">
                      <a16:colId xmlns:a16="http://schemas.microsoft.com/office/drawing/2014/main" val="3434902889"/>
                    </a:ext>
                  </a:extLst>
                </a:gridCol>
              </a:tblGrid>
              <a:tr h="185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Summer (May-Oct)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extLst>
                  <a:ext uri="{0D108BD9-81ED-4DB2-BD59-A6C34878D82A}">
                    <a16:rowId xmlns:a16="http://schemas.microsoft.com/office/drawing/2014/main" val="395737060"/>
                  </a:ext>
                </a:extLst>
              </a:tr>
              <a:tr h="185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0-20 KWH (flat charge)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20-50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50-120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120-500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&gt;500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extLst>
                  <a:ext uri="{0D108BD9-81ED-4DB2-BD59-A6C34878D82A}">
                    <a16:rowId xmlns:a16="http://schemas.microsoft.com/office/drawing/2014/main" val="1471085048"/>
                  </a:ext>
                </a:extLst>
              </a:tr>
              <a:tr h="18525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$1.45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extLst>
                  <a:ext uri="{0D108BD9-81ED-4DB2-BD59-A6C34878D82A}">
                    <a16:rowId xmlns:a16="http://schemas.microsoft.com/office/drawing/2014/main" val="2953387723"/>
                  </a:ext>
                </a:extLst>
              </a:tr>
              <a:tr h="185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Winter (Nov-April)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extLst>
                  <a:ext uri="{0D108BD9-81ED-4DB2-BD59-A6C34878D82A}">
                    <a16:rowId xmlns:a16="http://schemas.microsoft.com/office/drawing/2014/main" val="111764037"/>
                  </a:ext>
                </a:extLst>
              </a:tr>
              <a:tr h="185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0-20 KWH (flat charge)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20-50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50-120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120-500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500-800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&gt;800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extLst>
                  <a:ext uri="{0D108BD9-81ED-4DB2-BD59-A6C34878D82A}">
                    <a16:rowId xmlns:a16="http://schemas.microsoft.com/office/drawing/2014/main" val="878547594"/>
                  </a:ext>
                </a:extLst>
              </a:tr>
              <a:tr h="18525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$1.45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8983" marB="0" anchor="b"/>
                </a:tc>
                <a:extLst>
                  <a:ext uri="{0D108BD9-81ED-4DB2-BD59-A6C34878D82A}">
                    <a16:rowId xmlns:a16="http://schemas.microsoft.com/office/drawing/2014/main" val="447163511"/>
                  </a:ext>
                </a:extLst>
              </a:tr>
              <a:tr h="18525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extLst>
                  <a:ext uri="{0D108BD9-81ED-4DB2-BD59-A6C34878D82A}">
                    <a16:rowId xmlns:a16="http://schemas.microsoft.com/office/drawing/2014/main" val="2806754693"/>
                  </a:ext>
                </a:extLst>
              </a:tr>
              <a:tr h="185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Water Heating (Each Month)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extLst>
                  <a:ext uri="{0D108BD9-81ED-4DB2-BD59-A6C34878D82A}">
                    <a16:rowId xmlns:a16="http://schemas.microsoft.com/office/drawing/2014/main" val="1462624989"/>
                  </a:ext>
                </a:extLst>
              </a:tr>
              <a:tr h="185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0-200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200-550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&gt;550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extLst>
                  <a:ext uri="{0D108BD9-81ED-4DB2-BD59-A6C34878D82A}">
                    <a16:rowId xmlns:a16="http://schemas.microsoft.com/office/drawing/2014/main" val="1730389987"/>
                  </a:ext>
                </a:extLst>
              </a:tr>
              <a:tr h="30196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Follow Energy Charge Above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Follow Energy Charge for &gt;200 KWH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extLst>
                  <a:ext uri="{0D108BD9-81ED-4DB2-BD59-A6C34878D82A}">
                    <a16:rowId xmlns:a16="http://schemas.microsoft.com/office/drawing/2014/main" val="1130783568"/>
                  </a:ext>
                </a:extLst>
              </a:tr>
              <a:tr h="4792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Comfort Space Heating (During Winter)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0-200 KWH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&gt;200 KWH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extLst>
                  <a:ext uri="{0D108BD9-81ED-4DB2-BD59-A6C34878D82A}">
                    <a16:rowId xmlns:a16="http://schemas.microsoft.com/office/drawing/2014/main" val="3983603233"/>
                  </a:ext>
                </a:extLst>
              </a:tr>
              <a:tr h="2462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Follow Energy Charge Above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1.29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extLst>
                  <a:ext uri="{0D108BD9-81ED-4DB2-BD59-A6C34878D82A}">
                    <a16:rowId xmlns:a16="http://schemas.microsoft.com/office/drawing/2014/main" val="2682891875"/>
                  </a:ext>
                </a:extLst>
              </a:tr>
              <a:tr h="303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Both Water Heating and Space Heating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Summer May-Oct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Winter Nov-April</a:t>
                      </a: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extLst>
                  <a:ext uri="{0D108BD9-81ED-4DB2-BD59-A6C34878D82A}">
                    <a16:rowId xmlns:a16="http://schemas.microsoft.com/office/drawing/2014/main" val="2669991210"/>
                  </a:ext>
                </a:extLst>
              </a:tr>
              <a:tr h="3036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Use Water Heating Billing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</a:rPr>
                        <a:t>Use Comfort Space Heating Billing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" marR="8983" marT="17967" marB="17967" anchor="b"/>
                </a:tc>
                <a:extLst>
                  <a:ext uri="{0D108BD9-81ED-4DB2-BD59-A6C34878D82A}">
                    <a16:rowId xmlns:a16="http://schemas.microsoft.com/office/drawing/2014/main" val="3535719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3284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FE6E8-416C-6641-9024-7450B8D17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2376" y="973853"/>
            <a:ext cx="9603275" cy="1049235"/>
          </a:xfrm>
        </p:spPr>
        <p:txBody>
          <a:bodyPr/>
          <a:lstStyle/>
          <a:p>
            <a:r>
              <a:rPr lang="en-US" dirty="0"/>
              <a:t>NOPSI Electricity Rates for 1975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1EFA7AB-6B8C-2A4B-B58E-6DED78B736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882399"/>
              </p:ext>
            </p:extLst>
          </p:nvPr>
        </p:nvGraphicFramePr>
        <p:xfrm>
          <a:off x="1502375" y="1917699"/>
          <a:ext cx="9603274" cy="416964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63708">
                  <a:extLst>
                    <a:ext uri="{9D8B030D-6E8A-4147-A177-3AD203B41FA5}">
                      <a16:colId xmlns:a16="http://schemas.microsoft.com/office/drawing/2014/main" val="1831269485"/>
                    </a:ext>
                  </a:extLst>
                </a:gridCol>
                <a:gridCol w="895932">
                  <a:extLst>
                    <a:ext uri="{9D8B030D-6E8A-4147-A177-3AD203B41FA5}">
                      <a16:colId xmlns:a16="http://schemas.microsoft.com/office/drawing/2014/main" val="3016702718"/>
                    </a:ext>
                  </a:extLst>
                </a:gridCol>
                <a:gridCol w="923930">
                  <a:extLst>
                    <a:ext uri="{9D8B030D-6E8A-4147-A177-3AD203B41FA5}">
                      <a16:colId xmlns:a16="http://schemas.microsoft.com/office/drawing/2014/main" val="19192028"/>
                    </a:ext>
                  </a:extLst>
                </a:gridCol>
                <a:gridCol w="1007924">
                  <a:extLst>
                    <a:ext uri="{9D8B030D-6E8A-4147-A177-3AD203B41FA5}">
                      <a16:colId xmlns:a16="http://schemas.microsoft.com/office/drawing/2014/main" val="2585888122"/>
                    </a:ext>
                  </a:extLst>
                </a:gridCol>
                <a:gridCol w="1007924">
                  <a:extLst>
                    <a:ext uri="{9D8B030D-6E8A-4147-A177-3AD203B41FA5}">
                      <a16:colId xmlns:a16="http://schemas.microsoft.com/office/drawing/2014/main" val="1288820764"/>
                    </a:ext>
                  </a:extLst>
                </a:gridCol>
                <a:gridCol w="1007924">
                  <a:extLst>
                    <a:ext uri="{9D8B030D-6E8A-4147-A177-3AD203B41FA5}">
                      <a16:colId xmlns:a16="http://schemas.microsoft.com/office/drawing/2014/main" val="842069740"/>
                    </a:ext>
                  </a:extLst>
                </a:gridCol>
                <a:gridCol w="895932">
                  <a:extLst>
                    <a:ext uri="{9D8B030D-6E8A-4147-A177-3AD203B41FA5}">
                      <a16:colId xmlns:a16="http://schemas.microsoft.com/office/drawing/2014/main" val="2323389642"/>
                    </a:ext>
                  </a:extLst>
                </a:gridCol>
              </a:tblGrid>
              <a:tr h="20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Basic Rate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3806011375"/>
                  </a:ext>
                </a:extLst>
              </a:tr>
              <a:tr h="20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0-20 KWH (Flat Charge)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20-50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50-120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120-500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&gt;500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1368543632"/>
                  </a:ext>
                </a:extLst>
              </a:tr>
              <a:tr h="2094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$1.45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1.67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2998987123"/>
                  </a:ext>
                </a:extLst>
              </a:tr>
              <a:tr h="20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Basic Rate w/ Electric Water Heating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3100476365"/>
                  </a:ext>
                </a:extLst>
              </a:tr>
              <a:tr h="20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0-20 KWH (Flat Charge)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20-50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50-120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120-200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200-550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550-850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&gt;850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3298096639"/>
                  </a:ext>
                </a:extLst>
              </a:tr>
              <a:tr h="19986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$1.45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1.25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1.67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extLst>
                  <a:ext uri="{0D108BD9-81ED-4DB2-BD59-A6C34878D82A}">
                    <a16:rowId xmlns:a16="http://schemas.microsoft.com/office/drawing/2014/main" val="1919482587"/>
                  </a:ext>
                </a:extLst>
              </a:tr>
              <a:tr h="20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Basic Rate with Electric Comfort Space Heating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3360529477"/>
                  </a:ext>
                </a:extLst>
              </a:tr>
              <a:tr h="20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Summer May-Oct.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extLst>
                  <a:ext uri="{0D108BD9-81ED-4DB2-BD59-A6C34878D82A}">
                    <a16:rowId xmlns:a16="http://schemas.microsoft.com/office/drawing/2014/main" val="985968983"/>
                  </a:ext>
                </a:extLst>
              </a:tr>
              <a:tr h="20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0-20 KWH (Flat Charge)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20-50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50-120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120-500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&gt;500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2660885894"/>
                  </a:ext>
                </a:extLst>
              </a:tr>
              <a:tr h="2094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$1.45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1.67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504802082"/>
                  </a:ext>
                </a:extLst>
              </a:tr>
              <a:tr h="20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Winter Nov-April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extLst>
                  <a:ext uri="{0D108BD9-81ED-4DB2-BD59-A6C34878D82A}">
                    <a16:rowId xmlns:a16="http://schemas.microsoft.com/office/drawing/2014/main" val="1355093408"/>
                  </a:ext>
                </a:extLst>
              </a:tr>
              <a:tr h="20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0-20 KWH (Flat Charge)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20-50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50-120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120-200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&gt;200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102590577"/>
                  </a:ext>
                </a:extLst>
              </a:tr>
              <a:tr h="2094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$1.45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2.7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1.25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1877835798"/>
                  </a:ext>
                </a:extLst>
              </a:tr>
              <a:tr h="2094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Basic Rate with Electric Water and Comfort Space Heating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816660668"/>
                  </a:ext>
                </a:extLst>
              </a:tr>
              <a:tr h="20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Summer May-Oct.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extLst>
                  <a:ext uri="{0D108BD9-81ED-4DB2-BD59-A6C34878D82A}">
                    <a16:rowId xmlns:a16="http://schemas.microsoft.com/office/drawing/2014/main" val="2985626330"/>
                  </a:ext>
                </a:extLst>
              </a:tr>
              <a:tr h="20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0-20 KWH (Flat Charge)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20-50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50-120 KWH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120-200 KWH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200-550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550-850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&gt;850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3341697210"/>
                  </a:ext>
                </a:extLst>
              </a:tr>
              <a:tr h="19986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$1.45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1.25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1.67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extLst>
                  <a:ext uri="{0D108BD9-81ED-4DB2-BD59-A6C34878D82A}">
                    <a16:rowId xmlns:a16="http://schemas.microsoft.com/office/drawing/2014/main" val="3746543864"/>
                  </a:ext>
                </a:extLst>
              </a:tr>
              <a:tr h="20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Winter Nov.-April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extLst>
                  <a:ext uri="{0D108BD9-81ED-4DB2-BD59-A6C34878D82A}">
                    <a16:rowId xmlns:a16="http://schemas.microsoft.com/office/drawing/2014/main" val="2137209755"/>
                  </a:ext>
                </a:extLst>
              </a:tr>
              <a:tr h="20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0-20 KWH (Flat Charge)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20-50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50-120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120-200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&gt;200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4186814214"/>
                  </a:ext>
                </a:extLst>
              </a:tr>
              <a:tr h="2094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$1.45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1.25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extLst>
                  <a:ext uri="{0D108BD9-81ED-4DB2-BD59-A6C34878D82A}">
                    <a16:rowId xmlns:a16="http://schemas.microsoft.com/office/drawing/2014/main" val="1265461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5842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CA9CD-6B5F-0F48-BC23-EFC33021F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77649"/>
            <a:ext cx="9603275" cy="1049235"/>
          </a:xfrm>
        </p:spPr>
        <p:txBody>
          <a:bodyPr/>
          <a:lstStyle/>
          <a:p>
            <a:r>
              <a:rPr lang="en-US" dirty="0"/>
              <a:t>NOPSI Electricity Rates for 1977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A7B0F03-C01D-CF4B-BEE8-838C89803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597744"/>
              </p:ext>
            </p:extLst>
          </p:nvPr>
        </p:nvGraphicFramePr>
        <p:xfrm>
          <a:off x="1451578" y="1917700"/>
          <a:ext cx="9603275" cy="4093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63709">
                  <a:extLst>
                    <a:ext uri="{9D8B030D-6E8A-4147-A177-3AD203B41FA5}">
                      <a16:colId xmlns:a16="http://schemas.microsoft.com/office/drawing/2014/main" val="622414264"/>
                    </a:ext>
                  </a:extLst>
                </a:gridCol>
                <a:gridCol w="895932">
                  <a:extLst>
                    <a:ext uri="{9D8B030D-6E8A-4147-A177-3AD203B41FA5}">
                      <a16:colId xmlns:a16="http://schemas.microsoft.com/office/drawing/2014/main" val="501860731"/>
                    </a:ext>
                  </a:extLst>
                </a:gridCol>
                <a:gridCol w="923930">
                  <a:extLst>
                    <a:ext uri="{9D8B030D-6E8A-4147-A177-3AD203B41FA5}">
                      <a16:colId xmlns:a16="http://schemas.microsoft.com/office/drawing/2014/main" val="2618809740"/>
                    </a:ext>
                  </a:extLst>
                </a:gridCol>
                <a:gridCol w="1007924">
                  <a:extLst>
                    <a:ext uri="{9D8B030D-6E8A-4147-A177-3AD203B41FA5}">
                      <a16:colId xmlns:a16="http://schemas.microsoft.com/office/drawing/2014/main" val="1743823986"/>
                    </a:ext>
                  </a:extLst>
                </a:gridCol>
                <a:gridCol w="1007924">
                  <a:extLst>
                    <a:ext uri="{9D8B030D-6E8A-4147-A177-3AD203B41FA5}">
                      <a16:colId xmlns:a16="http://schemas.microsoft.com/office/drawing/2014/main" val="2510499855"/>
                    </a:ext>
                  </a:extLst>
                </a:gridCol>
                <a:gridCol w="1007924">
                  <a:extLst>
                    <a:ext uri="{9D8B030D-6E8A-4147-A177-3AD203B41FA5}">
                      <a16:colId xmlns:a16="http://schemas.microsoft.com/office/drawing/2014/main" val="1698266499"/>
                    </a:ext>
                  </a:extLst>
                </a:gridCol>
                <a:gridCol w="895932">
                  <a:extLst>
                    <a:ext uri="{9D8B030D-6E8A-4147-A177-3AD203B41FA5}">
                      <a16:colId xmlns:a16="http://schemas.microsoft.com/office/drawing/2014/main" val="930205656"/>
                    </a:ext>
                  </a:extLst>
                </a:gridCol>
              </a:tblGrid>
              <a:tr h="204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Basic Rate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4193559319"/>
                  </a:ext>
                </a:extLst>
              </a:tr>
              <a:tr h="204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0-20 KWH (Flat Charge)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20-50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50-120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120-500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&gt;500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3802417745"/>
                  </a:ext>
                </a:extLst>
              </a:tr>
              <a:tr h="20468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$1.45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1.67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251250452"/>
                  </a:ext>
                </a:extLst>
              </a:tr>
              <a:tr h="204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Basic Rate w/ Electric Water Heating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extLst>
                  <a:ext uri="{0D108BD9-81ED-4DB2-BD59-A6C34878D82A}">
                    <a16:rowId xmlns:a16="http://schemas.microsoft.com/office/drawing/2014/main" val="3623572829"/>
                  </a:ext>
                </a:extLst>
              </a:tr>
              <a:tr h="204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0-20 KWH (Flat Charge)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20-50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50-120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120-200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200-550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550-850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&gt;850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4136816538"/>
                  </a:ext>
                </a:extLst>
              </a:tr>
              <a:tr h="20468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$1.45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1.25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1.67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extLst>
                  <a:ext uri="{0D108BD9-81ED-4DB2-BD59-A6C34878D82A}">
                    <a16:rowId xmlns:a16="http://schemas.microsoft.com/office/drawing/2014/main" val="4110911984"/>
                  </a:ext>
                </a:extLst>
              </a:tr>
              <a:tr h="204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Basic Rate with Electric Comfort Space Heating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3891994612"/>
                  </a:ext>
                </a:extLst>
              </a:tr>
              <a:tr h="204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Summer May-Oct.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extLst>
                  <a:ext uri="{0D108BD9-81ED-4DB2-BD59-A6C34878D82A}">
                    <a16:rowId xmlns:a16="http://schemas.microsoft.com/office/drawing/2014/main" val="141177208"/>
                  </a:ext>
                </a:extLst>
              </a:tr>
              <a:tr h="204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0-20 KWH (Flat Charge)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20-50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50-120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120-500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&gt;500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530023219"/>
                  </a:ext>
                </a:extLst>
              </a:tr>
              <a:tr h="20468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$1.45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1.67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3984500630"/>
                  </a:ext>
                </a:extLst>
              </a:tr>
              <a:tr h="204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Winter Nov-April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extLst>
                  <a:ext uri="{0D108BD9-81ED-4DB2-BD59-A6C34878D82A}">
                    <a16:rowId xmlns:a16="http://schemas.microsoft.com/office/drawing/2014/main" val="938621640"/>
                  </a:ext>
                </a:extLst>
              </a:tr>
              <a:tr h="204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0-20 KWH (Flat Charge)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20-50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50-120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120-200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&gt;200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1248025278"/>
                  </a:ext>
                </a:extLst>
              </a:tr>
              <a:tr h="20468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$1.45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1.25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1749256018"/>
                  </a:ext>
                </a:extLst>
              </a:tr>
              <a:tr h="20468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Basic Rate with Electric Water and Comfort Space Heating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2998164265"/>
                  </a:ext>
                </a:extLst>
              </a:tr>
              <a:tr h="204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Summer May-Oct.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extLst>
                  <a:ext uri="{0D108BD9-81ED-4DB2-BD59-A6C34878D82A}">
                    <a16:rowId xmlns:a16="http://schemas.microsoft.com/office/drawing/2014/main" val="1385272385"/>
                  </a:ext>
                </a:extLst>
              </a:tr>
              <a:tr h="204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0-20 KWH (Flat Charge)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20-50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50-120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120-200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200-550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550-850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&gt;850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3954257371"/>
                  </a:ext>
                </a:extLst>
              </a:tr>
              <a:tr h="20468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$1.45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1.25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1.67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extLst>
                  <a:ext uri="{0D108BD9-81ED-4DB2-BD59-A6C34878D82A}">
                    <a16:rowId xmlns:a16="http://schemas.microsoft.com/office/drawing/2014/main" val="2014683901"/>
                  </a:ext>
                </a:extLst>
              </a:tr>
              <a:tr h="204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Winter Nov.-April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extLst>
                  <a:ext uri="{0D108BD9-81ED-4DB2-BD59-A6C34878D82A}">
                    <a16:rowId xmlns:a16="http://schemas.microsoft.com/office/drawing/2014/main" val="3443924856"/>
                  </a:ext>
                </a:extLst>
              </a:tr>
              <a:tr h="204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0-20 KWH (Flat Charge)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20-50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50-120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120-200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&gt;200 KWH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extLst>
                  <a:ext uri="{0D108BD9-81ED-4DB2-BD59-A6C34878D82A}">
                    <a16:rowId xmlns:a16="http://schemas.microsoft.com/office/drawing/2014/main" val="2541544292"/>
                  </a:ext>
                </a:extLst>
              </a:tr>
              <a:tr h="20468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$1.45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2.11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1.25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16170" marB="161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5" marR="8085" marT="8085" marB="0" anchor="b"/>
                </a:tc>
                <a:extLst>
                  <a:ext uri="{0D108BD9-81ED-4DB2-BD59-A6C34878D82A}">
                    <a16:rowId xmlns:a16="http://schemas.microsoft.com/office/drawing/2014/main" val="3634130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54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B0508-5844-0946-9789-C0EC52508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Electricity in New Orleans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ED9FA-8BD8-2D47-A7E9-ACE315739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 June 11, 1881 the Southwestern Brush Electric Light and Power Company is incorporated in New Orleans</a:t>
            </a:r>
          </a:p>
          <a:p>
            <a:pPr lvl="1"/>
            <a:r>
              <a:rPr lang="en-US" dirty="0"/>
              <a:t>First company to generate and distribute electricity in New Orleans</a:t>
            </a:r>
          </a:p>
          <a:p>
            <a:r>
              <a:rPr lang="en-US" dirty="0"/>
              <a:t>Operation started on January 8, 1882 and had 12 generators installed by the end of the year to serve 480 electric arc lights for streets</a:t>
            </a:r>
          </a:p>
          <a:p>
            <a:r>
              <a:rPr lang="en-US" dirty="0"/>
              <a:t>In 1886 Edison Electric Illuminated Company was chartered</a:t>
            </a:r>
          </a:p>
          <a:p>
            <a:pPr lvl="1"/>
            <a:r>
              <a:rPr lang="en-US" dirty="0"/>
              <a:t>First company to distribute incandescent lighting in New Orleans</a:t>
            </a:r>
          </a:p>
          <a:p>
            <a:r>
              <a:rPr lang="en-US" dirty="0"/>
              <a:t>Before 1926, 43 different companies had supplied electricity in the New Orleans area at some point </a:t>
            </a:r>
          </a:p>
        </p:txBody>
      </p:sp>
    </p:spTree>
    <p:extLst>
      <p:ext uri="{BB962C8B-B14F-4D97-AF65-F5344CB8AC3E}">
        <p14:creationId xmlns:p14="http://schemas.microsoft.com/office/powerpoint/2010/main" val="239005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B4E40-A83A-F04A-9384-7BE40EF09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Elsewhere in Louisiana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917A6-3A1A-FC4B-8746-C7B496EBE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Algiers Ice Manufacturing Company organized in Algiers, LA in 1891 and began electric service in Algiers area in 1892</a:t>
            </a:r>
          </a:p>
          <a:p>
            <a:pPr lvl="1"/>
            <a:r>
              <a:rPr lang="en-US" dirty="0"/>
              <a:t>Eventually became part of Louisiana Power &amp; Light Company </a:t>
            </a:r>
          </a:p>
          <a:p>
            <a:r>
              <a:rPr lang="en-US" dirty="0"/>
              <a:t>Baton Rouge Electric Light and Power Company formed around 1892 to distribute electricity in Baton Rouge area</a:t>
            </a:r>
          </a:p>
          <a:p>
            <a:r>
              <a:rPr lang="en-US" dirty="0"/>
              <a:t>Beaumont Ice, Light and Refrigeration Company began electric service to the Beaumont, Texas area </a:t>
            </a:r>
          </a:p>
          <a:p>
            <a:r>
              <a:rPr lang="en-US" dirty="0"/>
              <a:t>Both eventually became part of Gulf States Utilities through several mergers and acquisitions</a:t>
            </a:r>
          </a:p>
        </p:txBody>
      </p:sp>
    </p:spTree>
    <p:extLst>
      <p:ext uri="{BB962C8B-B14F-4D97-AF65-F5344CB8AC3E}">
        <p14:creationId xmlns:p14="http://schemas.microsoft.com/office/powerpoint/2010/main" val="232283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3A53D-AA3B-4043-8000-668283750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Elsewhere in Louisiana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A8CC2-9D9E-694E-A71C-6B2DC62A6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Shreveport, LA on June 29, 1912 three utilities merged to create the Southwestern Gas and Electric Company which later became Southwestern Electric Power Company (SWEPCO)</a:t>
            </a:r>
          </a:p>
          <a:p>
            <a:r>
              <a:rPr lang="en-US" dirty="0"/>
              <a:t>Electric Service began in Bunkie, LA in 1914 and was later organized under the Louisiana Ice and Electric Company, Inc. in 1934</a:t>
            </a:r>
          </a:p>
          <a:p>
            <a:pPr lvl="1"/>
            <a:r>
              <a:rPr lang="en-US" dirty="0"/>
              <a:t>Renamed Central Louisiana Electric Company (CLECO) in 1945</a:t>
            </a:r>
          </a:p>
          <a:p>
            <a:pPr lvl="1"/>
            <a:r>
              <a:rPr lang="en-US" dirty="0"/>
              <a:t>Merged with Gulf Public Service, Inc in 1951</a:t>
            </a:r>
          </a:p>
          <a:p>
            <a:pPr lvl="1"/>
            <a:r>
              <a:rPr lang="en-US" dirty="0"/>
              <a:t>Divested and became independent utility in 1981 </a:t>
            </a:r>
          </a:p>
        </p:txBody>
      </p:sp>
    </p:spTree>
    <p:extLst>
      <p:ext uri="{BB962C8B-B14F-4D97-AF65-F5344CB8AC3E}">
        <p14:creationId xmlns:p14="http://schemas.microsoft.com/office/powerpoint/2010/main" val="934649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20C62-DE33-7C47-9F5A-D80BD1B2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Harvey Couch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A8E3F-1888-C943-B02B-2B0DEE56C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Started a successful telephone company in north Louisiana</a:t>
            </a:r>
          </a:p>
          <a:p>
            <a:pPr lvl="1"/>
            <a:r>
              <a:rPr lang="en-US" dirty="0"/>
              <a:t>Sold to Bell Telephone Company in 1911</a:t>
            </a:r>
          </a:p>
          <a:p>
            <a:r>
              <a:rPr lang="en-US" dirty="0"/>
              <a:t>Started Arkansas Power Company in 1913</a:t>
            </a:r>
          </a:p>
          <a:p>
            <a:pPr lvl="1"/>
            <a:r>
              <a:rPr lang="en-US" dirty="0"/>
              <a:t>Changed name to Arkansas Light &amp; Power Company in 1915</a:t>
            </a:r>
          </a:p>
          <a:p>
            <a:r>
              <a:rPr lang="en-US" dirty="0"/>
              <a:t>Started Mississippi Power &amp; Light Company in 1923 and Louisiana Power Company in 1924</a:t>
            </a:r>
          </a:p>
          <a:p>
            <a:r>
              <a:rPr lang="en-US" dirty="0"/>
              <a:t>All three companies and NOPSI merged to become Middle South Utilities in 1949 which became Entergy in 1989</a:t>
            </a:r>
          </a:p>
        </p:txBody>
      </p:sp>
    </p:spTree>
    <p:extLst>
      <p:ext uri="{BB962C8B-B14F-4D97-AF65-F5344CB8AC3E}">
        <p14:creationId xmlns:p14="http://schemas.microsoft.com/office/powerpoint/2010/main" val="1201572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36C27-B732-F44A-97E9-F86E5CBA8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NOPSI Beginnings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31FA5-5260-E54C-9460-88EA8EF86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In 1919, the principal utilities were financially unstable</a:t>
            </a:r>
          </a:p>
          <a:p>
            <a:pPr fontAlgn="base"/>
            <a:r>
              <a:rPr lang="en-US" dirty="0"/>
              <a:t>Before 1921, numerous companies had overlapping service, damaging competition </a:t>
            </a:r>
          </a:p>
          <a:p>
            <a:pPr fontAlgn="base"/>
            <a:r>
              <a:rPr lang="en-US" dirty="0"/>
              <a:t>In early 1921, “Citizen’s Committee of Forty” consisting of prominent business leaders suggests a solution of a single utility for electricity, gas, and transit</a:t>
            </a:r>
          </a:p>
          <a:p>
            <a:pPr fontAlgn="base"/>
            <a:r>
              <a:rPr lang="en-US" dirty="0"/>
              <a:t>In 1922, New Orleans City Government passed the Settlement Ordinance so one new company would be created and partner with the city to control electricity, gas, transit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4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1ADC2-DCBD-F946-9F0E-F2E729AB2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NOPSI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2E264-FB52-414B-BF0E-4B9CA4A21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dirty="0"/>
              <a:t>In 1922, the first New Orleans Public Service Inc. (NOPSI) appears and acquires New Orleans Railway and Light, Co. (NOR&amp;L)</a:t>
            </a:r>
          </a:p>
          <a:p>
            <a:pPr fontAlgn="base"/>
            <a:r>
              <a:rPr lang="en-US" dirty="0"/>
              <a:t>Modern NOPSI chartered in January 1926 as an Investor Owned Utility (IOU)</a:t>
            </a:r>
          </a:p>
          <a:p>
            <a:pPr lvl="1" fontAlgn="base"/>
            <a:r>
              <a:rPr lang="en-US" dirty="0"/>
              <a:t>Consolidation of Consumers Electric Light and Power Company, Citizen’s Light and Power Company, Inc. and previous NOPSI</a:t>
            </a:r>
          </a:p>
          <a:p>
            <a:pPr fontAlgn="base"/>
            <a:r>
              <a:rPr lang="en-US" dirty="0"/>
              <a:t>Major Railway Strike in 1929</a:t>
            </a:r>
          </a:p>
          <a:p>
            <a:pPr lvl="1" fontAlgn="base"/>
            <a:r>
              <a:rPr lang="en-US" dirty="0"/>
              <a:t>Violent strikes by union transit workers which lasted 3 months</a:t>
            </a:r>
          </a:p>
          <a:p>
            <a:pPr fontAlgn="base"/>
            <a:r>
              <a:rPr lang="en-US" dirty="0"/>
              <a:t>NOPSI reduces rates for some businesses in the 1930s during Great Depression to prevent shutdowns </a:t>
            </a:r>
          </a:p>
          <a:p>
            <a:pPr fontAlgn="base"/>
            <a:r>
              <a:rPr lang="en-US" dirty="0"/>
              <a:t> ”From 1923 to 1985 the average residential consumption of electricity in New Orleans increased 3,000%”</a:t>
            </a:r>
          </a:p>
          <a:p>
            <a:pPr lvl="1"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640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89C4F-4CF1-B847-914A-D8192F871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NOPSI Generating Stations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51588-039C-8445-96CB-08EA68B99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Market Street Power Plant was constructed in 1905</a:t>
            </a:r>
          </a:p>
          <a:p>
            <a:pPr lvl="1"/>
            <a:r>
              <a:rPr lang="en-US" dirty="0"/>
              <a:t>NOPSI planned on only using Market Street to power all of New Orleans</a:t>
            </a:r>
          </a:p>
          <a:p>
            <a:pPr lvl="1"/>
            <a:r>
              <a:rPr lang="en-US" dirty="0"/>
              <a:t>Coal plant</a:t>
            </a:r>
          </a:p>
          <a:p>
            <a:pPr lvl="1"/>
            <a:r>
              <a:rPr lang="en-US" dirty="0"/>
              <a:t>Last used in 1973</a:t>
            </a:r>
          </a:p>
          <a:p>
            <a:r>
              <a:rPr lang="en-US" dirty="0"/>
              <a:t>In 1947, Industrial Canal Generating Station built</a:t>
            </a:r>
          </a:p>
          <a:p>
            <a:pPr lvl="1"/>
            <a:r>
              <a:rPr lang="en-US" dirty="0"/>
              <a:t>Renamed A.B. Paterson Plant in 1952</a:t>
            </a:r>
          </a:p>
          <a:p>
            <a:pPr lvl="1"/>
            <a:r>
              <a:rPr lang="en-US" dirty="0"/>
              <a:t>Natural Gas and Oil plant</a:t>
            </a:r>
          </a:p>
          <a:p>
            <a:pPr lvl="1"/>
            <a:r>
              <a:rPr lang="en-US" dirty="0"/>
              <a:t>Closed after Hurricane Katrina in 2005</a:t>
            </a:r>
          </a:p>
          <a:p>
            <a:r>
              <a:rPr lang="en-US" dirty="0"/>
              <a:t>Three generating units built at </a:t>
            </a:r>
            <a:r>
              <a:rPr lang="en-US" dirty="0" err="1"/>
              <a:t>Michoud</a:t>
            </a:r>
            <a:r>
              <a:rPr lang="en-US" dirty="0"/>
              <a:t> Plant</a:t>
            </a:r>
          </a:p>
          <a:p>
            <a:pPr lvl="1"/>
            <a:r>
              <a:rPr lang="en-US" dirty="0"/>
              <a:t>Construction first started in 1957 with 2 more units added in 1963 and 1967</a:t>
            </a:r>
          </a:p>
          <a:p>
            <a:pPr lvl="1"/>
            <a:r>
              <a:rPr lang="en-US" dirty="0"/>
              <a:t>Natural Gas power plant</a:t>
            </a:r>
          </a:p>
          <a:p>
            <a:pPr lvl="1"/>
            <a:r>
              <a:rPr lang="en-US" dirty="0"/>
              <a:t>Decommissioned in 2016</a:t>
            </a:r>
          </a:p>
        </p:txBody>
      </p:sp>
    </p:spTree>
    <p:extLst>
      <p:ext uri="{BB962C8B-B14F-4D97-AF65-F5344CB8AC3E}">
        <p14:creationId xmlns:p14="http://schemas.microsoft.com/office/powerpoint/2010/main" val="336565028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2175</Words>
  <Application>Microsoft Macintosh PowerPoint</Application>
  <PresentationFormat>Widescreen</PresentationFormat>
  <Paragraphs>598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Gill Sans MT</vt:lpstr>
      <vt:lpstr>Gallery</vt:lpstr>
      <vt:lpstr>New Orleans Utility History</vt:lpstr>
      <vt:lpstr>Early Electricity Use </vt:lpstr>
      <vt:lpstr>Initial Electricity in New Orleans </vt:lpstr>
      <vt:lpstr>Elsewhere in Louisiana </vt:lpstr>
      <vt:lpstr>Elsewhere in Louisiana (cont’d)</vt:lpstr>
      <vt:lpstr>Harvey Couch</vt:lpstr>
      <vt:lpstr>NOPSI Beginnings</vt:lpstr>
      <vt:lpstr>NOPSI</vt:lpstr>
      <vt:lpstr>NOPSI Generating Stations</vt:lpstr>
      <vt:lpstr>New Orleans Utility Regulatory Control</vt:lpstr>
      <vt:lpstr>Grand gulf nuclear generating station</vt:lpstr>
      <vt:lpstr>NOPSI in the 1980s</vt:lpstr>
      <vt:lpstr>Office of the Inspector General 2015 Report</vt:lpstr>
      <vt:lpstr>NOPSI Rates of Return</vt:lpstr>
      <vt:lpstr>NOPSI Total Rate of Return </vt:lpstr>
      <vt:lpstr>Average Bill Prices for 250 KWH used</vt:lpstr>
      <vt:lpstr>Average Bill for 250 KWH Used</vt:lpstr>
      <vt:lpstr>Average Bill Price for 1000 KWH Used</vt:lpstr>
      <vt:lpstr>Average Bill Price for 1000 KWH Used</vt:lpstr>
      <vt:lpstr>NOPSI Electricity Rates</vt:lpstr>
      <vt:lpstr>NOPSI Electricity rates for 1964 </vt:lpstr>
      <vt:lpstr>NOPSI Electricity Rates for 1970</vt:lpstr>
      <vt:lpstr>NOPSI Electricity Rates for 1973</vt:lpstr>
      <vt:lpstr>NOPSI Electricity Rates for 1975</vt:lpstr>
      <vt:lpstr>NOPSI Electricity Rates for 1977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Orleans Utility History</dc:title>
  <dc:creator>Michael Cobar</dc:creator>
  <cp:lastModifiedBy>Michael Cobar</cp:lastModifiedBy>
  <cp:revision>22</cp:revision>
  <dcterms:created xsi:type="dcterms:W3CDTF">2019-07-25T15:47:42Z</dcterms:created>
  <dcterms:modified xsi:type="dcterms:W3CDTF">2019-08-19T17:17:02Z</dcterms:modified>
</cp:coreProperties>
</file>